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5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2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83" r:id="rId23"/>
  </p:sldIdLst>
  <p:sldSz cx="9144000" cy="6858000" type="screen4x3"/>
  <p:notesSz cx="6797675" cy="9926638"/>
  <p:defaultTextStyle>
    <a:defPPr>
      <a:defRPr lang="en-GB"/>
    </a:defPPr>
    <a:lvl1pPr algn="l" rtl="0" eaLnBrk="0" fontAlgn="base" hangingPunct="0">
      <a:lnSpc>
        <a:spcPct val="90000"/>
      </a:lnSpc>
      <a:spcBef>
        <a:spcPct val="20000"/>
      </a:spcBef>
      <a:spcAft>
        <a:spcPct val="0"/>
      </a:spcAft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20000"/>
      </a:spcBef>
      <a:spcAft>
        <a:spcPct val="0"/>
      </a:spcAft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20000"/>
      </a:spcBef>
      <a:spcAft>
        <a:spcPct val="0"/>
      </a:spcAft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20000"/>
      </a:spcBef>
      <a:spcAft>
        <a:spcPct val="0"/>
      </a:spcAft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20000"/>
      </a:spcBef>
      <a:spcAft>
        <a:spcPct val="0"/>
      </a:spcAft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OUP Argo Ligh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FF9933"/>
    <a:srgbClr val="66990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76585" autoAdjust="0"/>
  </p:normalViewPr>
  <p:slideViewPr>
    <p:cSldViewPr>
      <p:cViewPr varScale="1">
        <p:scale>
          <a:sx n="60" d="100"/>
          <a:sy n="60" d="100"/>
        </p:scale>
        <p:origin x="18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6258" cy="52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136" y="0"/>
            <a:ext cx="2966258" cy="52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7459"/>
            <a:ext cx="2966258" cy="52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136" y="9417459"/>
            <a:ext cx="2966258" cy="52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E8EA3D5-BF32-47BB-911E-AB677D77F5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921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175" cy="49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956" y="0"/>
            <a:ext cx="2946175" cy="49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1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4958"/>
            <a:ext cx="5438140" cy="4467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360"/>
            <a:ext cx="2946175" cy="496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91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956" y="9428360"/>
            <a:ext cx="2946175" cy="496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401" tIns="44700" rIns="89401" bIns="447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EADEB0C-D540-43EB-B047-06A0ABCE01D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583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1461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552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660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93668"/>
            <a:endParaRPr lang="en-AU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47A4C-ED4D-4F41-B238-95610CE0B772}" type="slidenum">
              <a:rPr lang="en-AU" smtClean="0"/>
              <a:pPr/>
              <a:t>21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115371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2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34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14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79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78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991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50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ADEB0C-D540-43EB-B047-06A0ABCE01D7}" type="slidenum">
              <a:rPr lang="en-AU" smtClean="0"/>
              <a:pPr>
                <a:defRPr/>
              </a:pPr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36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35F44725-7748-4BA3-A1B7-0F626A723BF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>
              <a:defRPr/>
            </a:pPr>
            <a:fld id="{DB3CA931-7DE0-48AD-A143-3B29071696A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5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14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689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656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15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72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pPr>
              <a:defRPr/>
            </a:pPr>
            <a:fld id="{FCE1521A-0A1C-4883-80AC-DA18CBB96535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EF83997F-1862-4C5A-BB7F-BDD522A7A89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92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3A91A1-71E3-4F5E-8821-A8B47DB0119D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74E235A1-BCC1-4EF3-B5E4-67AD01648AC7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61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2C4C68-ABDD-4D36-9263-17B45896FF8E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>
              <a:defRPr/>
            </a:pPr>
            <a:fld id="{21BDA46A-5CAC-4299-B5BA-7BA171C30A0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9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4870AB-9279-4D89-87C9-1F11CB86952F}" type="datetimeFigureOut">
              <a:rPr lang="en-US" smtClean="0"/>
              <a:pPr>
                <a:defRPr/>
              </a:pPr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>
              <a:defRPr/>
            </a:pPr>
            <a:fld id="{3534BCD3-2B86-45EF-9019-80BB55C04B0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5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12C94C-6818-4D46-A020-F053C3809042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>
              <a:defRPr/>
            </a:pPr>
            <a:fld id="{07A7657E-5F62-4005-8320-F20A8BDCC88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97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565D38-63CE-4F96-A03A-6425241DCA55}" type="datetimeFigureOut">
              <a:rPr lang="en-US" smtClean="0"/>
              <a:pPr>
                <a:defRPr/>
              </a:pPr>
              <a:t>7/18/2016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>
              <a:defRPr/>
            </a:pPr>
            <a:fld id="{0E92C871-916A-4720-81A0-455203596AA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32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1BC98F-BE01-44A6-9216-16E33A6B8F3E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pPr>
              <a:defRPr/>
            </a:pPr>
            <a:fld id="{0EDE1C8A-3799-466E-9743-4BC803A2A9E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40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B9B53F-DF59-4643-B4AA-30DDA76C8BA7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6CBECD53-F231-40A1-AACE-E248B1F814A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0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5CEDC-621D-4E24-9B8E-15839E373436}" type="datetimeFigureOut">
              <a:rPr lang="en-US" smtClean="0"/>
              <a:pPr>
                <a:defRPr/>
              </a:pPr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43F38074-C6F5-40F0-9622-9CE5B705D3A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71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9F8B7-478D-4577-A586-792856278DBB}" type="datetimeFigureOut">
              <a:rPr lang="en-US" smtClean="0"/>
              <a:pPr>
                <a:defRPr/>
              </a:pPr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pPr>
              <a:defRPr/>
            </a:pPr>
            <a:fld id="{6992B38B-25C6-461C-B3C4-D358D56D61C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3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827A218D-7A2F-4A84-99B9-419035BB03AC}" type="datetimeFigureOut">
              <a:rPr lang="en-US" smtClean="0"/>
              <a:pPr>
                <a:defRPr/>
              </a:pPr>
              <a:t>7/18/2016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1C7CB0-18F3-4C4E-94BB-B99B090CF8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340768"/>
            <a:ext cx="8315356" cy="2376264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CMN130</a:t>
            </a:r>
            <a:br>
              <a:rPr lang="en-US" dirty="0" smtClean="0"/>
            </a:br>
            <a:r>
              <a:rPr lang="en-US" dirty="0" smtClean="0"/>
              <a:t>Introduction to Journalism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Week 2</a:t>
            </a:r>
          </a:p>
          <a:p>
            <a:r>
              <a:rPr lang="en-US" sz="2800" dirty="0" smtClean="0"/>
              <a:t>News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Masterton’s six news values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0" lvl="1" indent="-514350">
              <a:buAutoNum type="arabicPeriod"/>
            </a:pPr>
            <a:r>
              <a:rPr lang="en-AU" sz="3600" dirty="0" smtClean="0"/>
              <a:t>Significance/impact</a:t>
            </a:r>
          </a:p>
          <a:p>
            <a:pPr marL="914400" lvl="1" indent="-514350">
              <a:buAutoNum type="arabicPeriod"/>
            </a:pPr>
            <a:r>
              <a:rPr lang="en-AU" sz="3600" dirty="0" smtClean="0"/>
              <a:t>Proximity</a:t>
            </a:r>
          </a:p>
          <a:p>
            <a:pPr marL="914400" lvl="1" indent="-514350">
              <a:buAutoNum type="arabicPeriod"/>
            </a:pPr>
            <a:r>
              <a:rPr lang="en-AU" sz="3600" dirty="0" smtClean="0"/>
              <a:t>Conflict</a:t>
            </a:r>
          </a:p>
          <a:p>
            <a:pPr marL="914400" lvl="1" indent="-514350">
              <a:buAutoNum type="arabicPeriod"/>
            </a:pPr>
            <a:r>
              <a:rPr lang="en-AU" sz="3600" dirty="0" smtClean="0"/>
              <a:t>Human interest </a:t>
            </a:r>
          </a:p>
          <a:p>
            <a:pPr marL="914400" lvl="1" indent="-514350">
              <a:buAutoNum type="arabicPeriod"/>
            </a:pPr>
            <a:r>
              <a:rPr lang="en-AU" sz="3600" dirty="0" smtClean="0"/>
              <a:t>Novelty </a:t>
            </a:r>
          </a:p>
          <a:p>
            <a:pPr marL="914400" lvl="1" indent="-514350">
              <a:buAutoNum type="arabicPeriod"/>
            </a:pPr>
            <a:r>
              <a:rPr lang="en-AU" sz="3600" dirty="0" smtClean="0"/>
              <a:t>Prominence</a:t>
            </a:r>
            <a:endParaRPr lang="en-AU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Significance/impact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448" t="13407" r="38337" b="6250"/>
          <a:stretch/>
        </p:blipFill>
        <p:spPr bwMode="auto">
          <a:xfrm>
            <a:off x="4860032" y="2492896"/>
            <a:ext cx="3702321" cy="339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5819" r="40494" b="17177"/>
          <a:stretch/>
        </p:blipFill>
        <p:spPr bwMode="auto">
          <a:xfrm>
            <a:off x="251520" y="1662278"/>
            <a:ext cx="3976292" cy="472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Proximity</a:t>
            </a:r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9467" r="44844" b="53717"/>
          <a:stretch/>
        </p:blipFill>
        <p:spPr bwMode="auto">
          <a:xfrm>
            <a:off x="5076056" y="1438718"/>
            <a:ext cx="3650499" cy="241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t="33834" r="44183" b="52188"/>
          <a:stretch/>
        </p:blipFill>
        <p:spPr bwMode="auto">
          <a:xfrm>
            <a:off x="167813" y="2132856"/>
            <a:ext cx="4902951" cy="121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4" t="29091" r="40078" b="52457"/>
          <a:stretch/>
        </p:blipFill>
        <p:spPr bwMode="auto">
          <a:xfrm>
            <a:off x="1021369" y="3789040"/>
            <a:ext cx="6413269" cy="184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Conflict</a:t>
            </a:r>
            <a:endParaRPr lang="en-AU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22966" t="49408" r="24945" b="36982"/>
          <a:stretch/>
        </p:blipFill>
        <p:spPr bwMode="auto">
          <a:xfrm>
            <a:off x="467544" y="1636962"/>
            <a:ext cx="8136903" cy="855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3" t="41037" r="14153" b="41034"/>
          <a:stretch/>
        </p:blipFill>
        <p:spPr bwMode="auto">
          <a:xfrm>
            <a:off x="70320" y="2492896"/>
            <a:ext cx="8931349" cy="179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4" t="3004" r="21283" b="64016"/>
          <a:stretch/>
        </p:blipFill>
        <p:spPr bwMode="auto">
          <a:xfrm>
            <a:off x="1259632" y="4077072"/>
            <a:ext cx="7100698" cy="24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Conflict</a:t>
            </a:r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4" t="34410" r="40078" b="7242"/>
          <a:stretch/>
        </p:blipFill>
        <p:spPr bwMode="auto">
          <a:xfrm>
            <a:off x="4139952" y="692696"/>
            <a:ext cx="4539625" cy="413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33856" r="25648" b="31242"/>
          <a:stretch/>
        </p:blipFill>
        <p:spPr bwMode="auto">
          <a:xfrm>
            <a:off x="323528" y="3212976"/>
            <a:ext cx="6222553" cy="252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61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Human interest</a:t>
            </a:r>
            <a:endParaRPr lang="en-A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20115" t="11610" r="40038" b="7672"/>
          <a:stretch>
            <a:fillRect/>
          </a:stretch>
        </p:blipFill>
        <p:spPr bwMode="auto">
          <a:xfrm>
            <a:off x="323528" y="1628800"/>
            <a:ext cx="4320480" cy="4920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32916" r="40883" b="23990"/>
          <a:stretch/>
        </p:blipFill>
        <p:spPr bwMode="auto">
          <a:xfrm>
            <a:off x="3707904" y="1196752"/>
            <a:ext cx="5170908" cy="357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Novelty/the unusual</a:t>
            </a: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6876" t="19313" r="39403" b="6250"/>
          <a:stretch>
            <a:fillRect/>
          </a:stretch>
        </p:blipFill>
        <p:spPr bwMode="auto">
          <a:xfrm>
            <a:off x="251520" y="1701893"/>
            <a:ext cx="5112568" cy="440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7" t="24436" r="40552" b="17548"/>
          <a:stretch/>
        </p:blipFill>
        <p:spPr bwMode="auto">
          <a:xfrm>
            <a:off x="4644008" y="1686232"/>
            <a:ext cx="4132581" cy="443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 smtClean="0"/>
              <a:t>Prominence</a:t>
            </a:r>
            <a:endParaRPr lang="en-AU" dirty="0"/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41106" t="73964" r="42086" b="6213"/>
          <a:stretch/>
        </p:blipFill>
        <p:spPr bwMode="auto">
          <a:xfrm>
            <a:off x="683568" y="4941168"/>
            <a:ext cx="3024336" cy="1402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33871" r="21063" b="18019"/>
          <a:stretch/>
        </p:blipFill>
        <p:spPr bwMode="auto">
          <a:xfrm>
            <a:off x="179512" y="1186596"/>
            <a:ext cx="6840760" cy="34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5"/>
          <a:srcRect l="24796" t="32840" r="49908" b="46746"/>
          <a:stretch/>
        </p:blipFill>
        <p:spPr bwMode="auto">
          <a:xfrm>
            <a:off x="5724128" y="4373718"/>
            <a:ext cx="2592287" cy="20708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7" t="34658" r="41110" b="44370"/>
          <a:stretch/>
        </p:blipFill>
        <p:spPr bwMode="auto">
          <a:xfrm>
            <a:off x="4283968" y="2420888"/>
            <a:ext cx="4680520" cy="158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How to report news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276872"/>
            <a:ext cx="7884082" cy="4248472"/>
          </a:xfrm>
        </p:spPr>
        <p:txBody>
          <a:bodyPr>
            <a:normAutofit/>
          </a:bodyPr>
          <a:lstStyle/>
          <a:p>
            <a:r>
              <a:rPr lang="en-AU" dirty="0" smtClean="0"/>
              <a:t>In 1902 British journalist, poet and author Rudyard Kipling explained “news” in the following terms when he wrote:</a:t>
            </a:r>
          </a:p>
          <a:p>
            <a:pPr lvl="2">
              <a:buNone/>
            </a:pPr>
            <a:r>
              <a:rPr lang="en-AU" dirty="0" smtClean="0"/>
              <a:t>I keep six honest serving-men,</a:t>
            </a:r>
          </a:p>
          <a:p>
            <a:pPr lvl="2">
              <a:buNone/>
            </a:pPr>
            <a:r>
              <a:rPr lang="en-AU" dirty="0" smtClean="0"/>
              <a:t>(They taught me all I knew);</a:t>
            </a:r>
          </a:p>
          <a:p>
            <a:pPr lvl="2">
              <a:buNone/>
            </a:pPr>
            <a:r>
              <a:rPr lang="en-AU" dirty="0" smtClean="0"/>
              <a:t>Their names are What and Why and When</a:t>
            </a:r>
          </a:p>
          <a:p>
            <a:pPr lvl="2">
              <a:buNone/>
            </a:pPr>
            <a:r>
              <a:rPr lang="en-AU" dirty="0" smtClean="0"/>
              <a:t>And How and Where and Who.</a:t>
            </a:r>
          </a:p>
          <a:p>
            <a:pPr lvl="2">
              <a:buNone/>
            </a:pPr>
            <a:r>
              <a:rPr lang="en-AU" dirty="0" smtClean="0"/>
              <a:t>I send them over land and sea,</a:t>
            </a:r>
          </a:p>
          <a:p>
            <a:pPr lvl="2">
              <a:buNone/>
            </a:pPr>
            <a:r>
              <a:rPr lang="en-AU" dirty="0" smtClean="0"/>
              <a:t>I send them east and west … (in Kipling 1986: 291)</a:t>
            </a:r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r>
              <a:rPr lang="en-AU" sz="4000" dirty="0" smtClean="0"/>
              <a:t>Who What Where When How Why</a:t>
            </a:r>
            <a:endParaRPr lang="en-AU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7761" r="39532" b="25692"/>
          <a:stretch/>
        </p:blipFill>
        <p:spPr bwMode="auto">
          <a:xfrm>
            <a:off x="786408" y="1386262"/>
            <a:ext cx="7488832" cy="528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8101042" cy="111442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AU" dirty="0" smtClean="0"/>
              <a:t>Overview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AU" dirty="0" smtClean="0"/>
          </a:p>
          <a:p>
            <a:pPr>
              <a:lnSpc>
                <a:spcPct val="90000"/>
              </a:lnSpc>
            </a:pPr>
            <a:r>
              <a:rPr lang="en-AU" sz="3200" dirty="0" smtClean="0"/>
              <a:t>Definitions of news</a:t>
            </a:r>
          </a:p>
          <a:p>
            <a:pPr>
              <a:lnSpc>
                <a:spcPct val="90000"/>
              </a:lnSpc>
            </a:pPr>
            <a:r>
              <a:rPr lang="en-AU" sz="3200" dirty="0" smtClean="0"/>
              <a:t>Standard news values</a:t>
            </a:r>
          </a:p>
          <a:p>
            <a:pPr>
              <a:lnSpc>
                <a:spcPct val="90000"/>
              </a:lnSpc>
            </a:pPr>
            <a:r>
              <a:rPr lang="en-AU" sz="3200" dirty="0" smtClean="0"/>
              <a:t>How to report news</a:t>
            </a:r>
          </a:p>
          <a:p>
            <a:pPr>
              <a:lnSpc>
                <a:spcPct val="90000"/>
              </a:lnSpc>
            </a:pPr>
            <a:r>
              <a:rPr lang="en-AU" sz="3200" dirty="0" smtClean="0"/>
              <a:t>The who, what, when, where, how, and why of news</a:t>
            </a:r>
          </a:p>
          <a:p>
            <a:pPr eaLnBrk="1" hangingPunct="1">
              <a:lnSpc>
                <a:spcPct val="90000"/>
              </a:lnSpc>
            </a:pP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19256" cy="796950"/>
          </a:xfrm>
        </p:spPr>
        <p:txBody>
          <a:bodyPr>
            <a:normAutofit fontScale="90000"/>
          </a:bodyPr>
          <a:lstStyle/>
          <a:p>
            <a:r>
              <a:rPr lang="en-AU" sz="4000" dirty="0" smtClean="0"/>
              <a:t>Who What Where When How Why</a:t>
            </a:r>
            <a:br>
              <a:rPr lang="en-AU" sz="4000" dirty="0" smtClean="0"/>
            </a:br>
            <a:endParaRPr lang="en-AU" sz="4000" dirty="0"/>
          </a:p>
        </p:txBody>
      </p:sp>
      <p:sp>
        <p:nvSpPr>
          <p:cNvPr id="4" name="Rectangle 3"/>
          <p:cNvSpPr/>
          <p:nvPr/>
        </p:nvSpPr>
        <p:spPr>
          <a:xfrm>
            <a:off x="1691680" y="2636912"/>
            <a:ext cx="18002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3798" t="17160" r="51405" b="65385"/>
          <a:stretch/>
        </p:blipFill>
        <p:spPr bwMode="auto">
          <a:xfrm>
            <a:off x="788750" y="3140968"/>
            <a:ext cx="7272808" cy="3132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24796" t="28994" r="39590" b="59763"/>
          <a:stretch/>
        </p:blipFill>
        <p:spPr bwMode="auto">
          <a:xfrm>
            <a:off x="798404" y="1520788"/>
            <a:ext cx="7272808" cy="1476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AU" dirty="0" smtClean="0"/>
              <a:t>News can never be perfect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Important to understand that by its nature it is virtually impossible for news to be perfectly presented</a:t>
            </a:r>
          </a:p>
          <a:p>
            <a:pPr eaLnBrk="1" hangingPunct="1"/>
            <a:r>
              <a:rPr lang="en-AU" dirty="0" smtClean="0"/>
              <a:t>As </a:t>
            </a:r>
            <a:r>
              <a:rPr lang="en-AU" dirty="0" err="1" smtClean="0"/>
              <a:t>Tiffen</a:t>
            </a:r>
            <a:r>
              <a:rPr lang="en-AU" dirty="0" smtClean="0"/>
              <a:t> says: “Covering the news is an infinite, impossible task. News is therefore an exercise in imperfection, the product of a series of compromises.” (</a:t>
            </a:r>
            <a:r>
              <a:rPr lang="en-AU" dirty="0" err="1" smtClean="0"/>
              <a:t>Tiffen</a:t>
            </a:r>
            <a:r>
              <a:rPr lang="en-AU" dirty="0" smtClean="0"/>
              <a:t>: 28)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Readings</a:t>
            </a:r>
            <a:endParaRPr lang="en-AU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Week 2: Chapter 3 – News Values</a:t>
            </a:r>
          </a:p>
          <a:p>
            <a:endParaRPr lang="en-AU" dirty="0" smtClean="0"/>
          </a:p>
          <a:p>
            <a:r>
              <a:rPr lang="en-AU" dirty="0" smtClean="0"/>
              <a:t>This will help with your assignment, which is on Blackboard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053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Definitions of news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4536504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“</a:t>
            </a:r>
            <a:r>
              <a:rPr lang="en-AU" sz="3200" dirty="0" smtClean="0"/>
              <a:t>the first rough draft of history” (</a:t>
            </a:r>
            <a:r>
              <a:rPr lang="en-AU" sz="3200" dirty="0" err="1" smtClean="0"/>
              <a:t>Bradlee</a:t>
            </a:r>
            <a:r>
              <a:rPr lang="en-AU" sz="3200" dirty="0" smtClean="0"/>
              <a:t> in Hough 1984: 60)</a:t>
            </a:r>
          </a:p>
          <a:p>
            <a:r>
              <a:rPr lang="en-AU" sz="3200" dirty="0" smtClean="0"/>
              <a:t>“anything that makes a reader say ‘gee, whiz!’” (</a:t>
            </a:r>
            <a:r>
              <a:rPr lang="en-AU" sz="3200" dirty="0" err="1" smtClean="0"/>
              <a:t>MacEwen</a:t>
            </a:r>
            <a:r>
              <a:rPr lang="en-AU" sz="3200" dirty="0" smtClean="0"/>
              <a:t>)</a:t>
            </a:r>
          </a:p>
          <a:p>
            <a:r>
              <a:rPr lang="en-AU" sz="3200" dirty="0" smtClean="0"/>
              <a:t>“anything you can find out today that you didn’t know before” (</a:t>
            </a:r>
            <a:r>
              <a:rPr lang="en-AU" sz="3200" dirty="0" err="1" smtClean="0"/>
              <a:t>Catledge</a:t>
            </a:r>
            <a:r>
              <a:rPr lang="en-AU" sz="3200" dirty="0" smtClean="0"/>
              <a:t>)</a:t>
            </a:r>
          </a:p>
          <a:p>
            <a:r>
              <a:rPr lang="en-AU" sz="3200" dirty="0" smtClean="0"/>
              <a:t>“anything that will make people talk” (Dana)</a:t>
            </a:r>
          </a:p>
          <a:p>
            <a:r>
              <a:rPr lang="en-AU" sz="3200" dirty="0" smtClean="0"/>
              <a:t>News = new</a:t>
            </a:r>
          </a:p>
          <a:p>
            <a:endParaRPr lang="en-AU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Standard news values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3200" dirty="0" smtClean="0"/>
              <a:t>How do journalists make decisions about what is news?</a:t>
            </a:r>
          </a:p>
          <a:p>
            <a:r>
              <a:rPr lang="en-AU" sz="3200" dirty="0" smtClean="0"/>
              <a:t>Important strand of journalism studies</a:t>
            </a:r>
          </a:p>
          <a:p>
            <a:r>
              <a:rPr lang="en-AU" sz="3200" dirty="0" smtClean="0"/>
              <a:t>Long tradition (since 1960s)</a:t>
            </a:r>
          </a:p>
          <a:p>
            <a:r>
              <a:rPr lang="en-AU" sz="3200" dirty="0" smtClean="0"/>
              <a:t>Broad similarities, but also many differences</a:t>
            </a:r>
            <a:endParaRPr lang="en-AU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Gatekeeping</a:t>
            </a:r>
            <a:r>
              <a:rPr lang="en-AU" dirty="0" smtClean="0"/>
              <a:t> theory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sz="2800" dirty="0" smtClean="0"/>
              <a:t>Journalists act as “gates”</a:t>
            </a:r>
          </a:p>
          <a:p>
            <a:r>
              <a:rPr lang="en-AU" sz="2800" dirty="0" smtClean="0"/>
              <a:t>Based on David M. White’s (1950) study of “Mr Gates”, regional US wire editor</a:t>
            </a:r>
          </a:p>
          <a:p>
            <a:r>
              <a:rPr lang="en-AU" sz="2800" dirty="0" smtClean="0"/>
              <a:t>Examined decisions for acceptance and rejection of news stories</a:t>
            </a:r>
          </a:p>
          <a:p>
            <a:r>
              <a:rPr lang="en-AU" sz="2800" dirty="0" smtClean="0"/>
              <a:t>Originally focused on individuals’ decisions, later broadened to include routines, organisational, structural and societal/cultural levels</a:t>
            </a:r>
            <a:endParaRPr lang="en-AU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Galtung</a:t>
            </a:r>
            <a:r>
              <a:rPr lang="en-AU" dirty="0" smtClean="0"/>
              <a:t> &amp; </a:t>
            </a:r>
            <a:r>
              <a:rPr lang="en-AU" dirty="0" err="1" smtClean="0"/>
              <a:t>Ruge</a:t>
            </a:r>
            <a:r>
              <a:rPr lang="en-AU" dirty="0" smtClean="0"/>
              <a:t> (1965)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7643192" cy="419708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AU" sz="2800" dirty="0" smtClean="0"/>
              <a:t>Seminal study on news values</a:t>
            </a:r>
          </a:p>
          <a:p>
            <a:pPr>
              <a:spcBef>
                <a:spcPts val="0"/>
              </a:spcBef>
            </a:pPr>
            <a:r>
              <a:rPr lang="en-AU" sz="2800" dirty="0" err="1" smtClean="0"/>
              <a:t>Gatekeeping</a:t>
            </a:r>
            <a:r>
              <a:rPr lang="en-AU" sz="2800" dirty="0" smtClean="0"/>
              <a:t> as “a process of successive selections, according to a number of news values or criteria which affect the perception of news events”</a:t>
            </a:r>
          </a:p>
          <a:p>
            <a:pPr>
              <a:spcBef>
                <a:spcPts val="0"/>
              </a:spcBef>
            </a:pPr>
            <a:r>
              <a:rPr lang="en-AU" sz="2800" dirty="0" smtClean="0"/>
              <a:t>Newsworthiness as a set of 12 criteria</a:t>
            </a:r>
          </a:p>
          <a:p>
            <a:pPr lvl="1">
              <a:spcBef>
                <a:spcPts val="0"/>
              </a:spcBef>
            </a:pPr>
            <a:r>
              <a:rPr lang="en-AU" sz="2400" dirty="0" smtClean="0"/>
              <a:t>Frequency, threshold, unambiguity, meaningfulness, consonance, unexpectedness, continuity, composition, reference to elite persons and nations, personalisation, </a:t>
            </a:r>
            <a:r>
              <a:rPr lang="en-AU" sz="2400" dirty="0" smtClean="0"/>
              <a:t>negativity.</a:t>
            </a:r>
            <a:endParaRPr lang="en-AU" sz="2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Harcup</a:t>
            </a:r>
            <a:r>
              <a:rPr lang="en-AU" dirty="0" smtClean="0"/>
              <a:t> &amp; O’Neill (2001)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204864"/>
            <a:ext cx="7524042" cy="3814936"/>
          </a:xfrm>
        </p:spPr>
        <p:txBody>
          <a:bodyPr>
            <a:noAutofit/>
          </a:bodyPr>
          <a:lstStyle/>
          <a:p>
            <a:r>
              <a:rPr lang="en-AU" sz="3200" dirty="0" smtClean="0"/>
              <a:t>Follow-up to </a:t>
            </a:r>
            <a:r>
              <a:rPr lang="en-AU" sz="3200" dirty="0" err="1" smtClean="0"/>
              <a:t>Galtung</a:t>
            </a:r>
            <a:r>
              <a:rPr lang="en-AU" sz="3200" dirty="0" smtClean="0"/>
              <a:t> &amp; </a:t>
            </a:r>
            <a:r>
              <a:rPr lang="en-AU" sz="3200" dirty="0" err="1" smtClean="0"/>
              <a:t>Ruge</a:t>
            </a:r>
            <a:endParaRPr lang="en-AU" sz="3200" dirty="0" smtClean="0"/>
          </a:p>
          <a:p>
            <a:r>
              <a:rPr lang="en-AU" sz="3200" dirty="0" smtClean="0"/>
              <a:t>Studied British newspaper coverage</a:t>
            </a:r>
          </a:p>
          <a:p>
            <a:r>
              <a:rPr lang="en-AU" sz="3200" dirty="0" smtClean="0"/>
              <a:t>10 news values for the 21</a:t>
            </a:r>
            <a:r>
              <a:rPr lang="en-AU" sz="3200" baseline="30000" dirty="0" smtClean="0"/>
              <a:t>st</a:t>
            </a:r>
            <a:r>
              <a:rPr lang="en-AU" sz="3200" dirty="0" smtClean="0"/>
              <a:t> century</a:t>
            </a:r>
          </a:p>
          <a:p>
            <a:pPr lvl="1"/>
            <a:r>
              <a:rPr lang="en-AU" sz="2800" dirty="0" smtClean="0"/>
              <a:t>Power elite, celebrity, entertainment, surprise, bad news, good news, magnitude, relevance, follow-up, newspaper agenda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Critical Review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89200"/>
            <a:ext cx="7812074" cy="3964136"/>
          </a:xfrm>
        </p:spPr>
        <p:txBody>
          <a:bodyPr>
            <a:noAutofit/>
          </a:bodyPr>
          <a:lstStyle/>
          <a:p>
            <a:r>
              <a:rPr lang="en-AU" sz="3000" dirty="0" smtClean="0"/>
              <a:t>Both </a:t>
            </a:r>
            <a:r>
              <a:rPr lang="en-AU" sz="3000" dirty="0" err="1" smtClean="0"/>
              <a:t>Galtung</a:t>
            </a:r>
            <a:r>
              <a:rPr lang="en-AU" sz="3000" dirty="0" smtClean="0"/>
              <a:t> &amp; </a:t>
            </a:r>
            <a:r>
              <a:rPr lang="en-AU" sz="3000" dirty="0" err="1" smtClean="0"/>
              <a:t>Ruge</a:t>
            </a:r>
            <a:r>
              <a:rPr lang="en-AU" sz="3000" dirty="0" smtClean="0"/>
              <a:t> and </a:t>
            </a:r>
            <a:r>
              <a:rPr lang="en-AU" sz="3000" dirty="0" err="1" smtClean="0"/>
              <a:t>Harcup</a:t>
            </a:r>
            <a:r>
              <a:rPr lang="en-AU" sz="3000" dirty="0" smtClean="0"/>
              <a:t> &amp; O’Neill based on analysing content</a:t>
            </a:r>
          </a:p>
          <a:p>
            <a:r>
              <a:rPr lang="en-AU" sz="3000" dirty="0" smtClean="0"/>
              <a:t>News values are employed by journalists</a:t>
            </a:r>
          </a:p>
          <a:p>
            <a:r>
              <a:rPr lang="en-AU" sz="3000" dirty="0" smtClean="0"/>
              <a:t>Is it possible to decide motivations and internal decision-making from content?</a:t>
            </a:r>
          </a:p>
          <a:p>
            <a:r>
              <a:rPr lang="en-AU" sz="3000" dirty="0" smtClean="0"/>
              <a:t>There is no set list that all journalists have and make decisions from</a:t>
            </a:r>
            <a:endParaRPr lang="en-AU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Another set of news values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464496"/>
          </a:xfrm>
        </p:spPr>
        <p:txBody>
          <a:bodyPr>
            <a:normAutofit fontScale="92500" lnSpcReduction="10000"/>
          </a:bodyPr>
          <a:lstStyle/>
          <a:p>
            <a:r>
              <a:rPr lang="en-AU" sz="3200" dirty="0" smtClean="0"/>
              <a:t>Murray </a:t>
            </a:r>
            <a:r>
              <a:rPr lang="en-AU" sz="3200" dirty="0" err="1" smtClean="0"/>
              <a:t>Masterton</a:t>
            </a:r>
            <a:r>
              <a:rPr lang="en-AU" sz="3200" dirty="0" smtClean="0"/>
              <a:t> (1995)</a:t>
            </a:r>
          </a:p>
          <a:p>
            <a:r>
              <a:rPr lang="en-AU" sz="3200" dirty="0" smtClean="0"/>
              <a:t>Interviews with journalists in 67 countries</a:t>
            </a:r>
          </a:p>
          <a:p>
            <a:r>
              <a:rPr lang="en-AU" sz="3200" dirty="0" smtClean="0"/>
              <a:t>Set of news values adopted in </a:t>
            </a:r>
            <a:r>
              <a:rPr lang="en-AU" sz="3200" i="1" dirty="0" smtClean="0"/>
              <a:t>News as it Happens </a:t>
            </a:r>
            <a:r>
              <a:rPr lang="en-AU" sz="3200" dirty="0" smtClean="0"/>
              <a:t>and for CMN130</a:t>
            </a:r>
          </a:p>
          <a:p>
            <a:r>
              <a:rPr lang="en-AU" sz="3200" dirty="0" smtClean="0"/>
              <a:t>Three essential elements allow information to become news:</a:t>
            </a:r>
          </a:p>
          <a:p>
            <a:pPr lvl="1"/>
            <a:r>
              <a:rPr lang="en-AU" sz="2800" dirty="0" smtClean="0"/>
              <a:t>Interest</a:t>
            </a:r>
          </a:p>
          <a:p>
            <a:pPr lvl="1"/>
            <a:r>
              <a:rPr lang="en-AU" sz="2800" dirty="0" smtClean="0"/>
              <a:t>Timeliness</a:t>
            </a:r>
          </a:p>
          <a:p>
            <a:pPr lvl="1"/>
            <a:r>
              <a:rPr lang="en-AU" sz="2800" dirty="0" smtClean="0"/>
              <a:t>Clarity</a:t>
            </a:r>
          </a:p>
          <a:p>
            <a:endParaRPr lang="en-AU" dirty="0" smtClean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1036</TotalTime>
  <Words>578</Words>
  <Application>Microsoft Office PowerPoint</Application>
  <PresentationFormat>On-screen Show (4:3)</PresentationFormat>
  <Paragraphs>91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OUP Argo Light</vt:lpstr>
      <vt:lpstr>Arial</vt:lpstr>
      <vt:lpstr>Century Gothic</vt:lpstr>
      <vt:lpstr>Times New Roman</vt:lpstr>
      <vt:lpstr>Wingdings 3</vt:lpstr>
      <vt:lpstr>Ion Boardroom</vt:lpstr>
      <vt:lpstr>CMN130 Introduction to Journalism</vt:lpstr>
      <vt:lpstr>Overview</vt:lpstr>
      <vt:lpstr>Definitions of news</vt:lpstr>
      <vt:lpstr>Standard news values</vt:lpstr>
      <vt:lpstr>Gatekeeping theory</vt:lpstr>
      <vt:lpstr>Galtung &amp; Ruge (1965)</vt:lpstr>
      <vt:lpstr>Harcup &amp; O’Neill (2001)</vt:lpstr>
      <vt:lpstr>Critical Review</vt:lpstr>
      <vt:lpstr>Another set of news values</vt:lpstr>
      <vt:lpstr>Masterton’s six news values</vt:lpstr>
      <vt:lpstr>Significance/impact</vt:lpstr>
      <vt:lpstr>Proximity</vt:lpstr>
      <vt:lpstr>Conflict</vt:lpstr>
      <vt:lpstr>Conflict</vt:lpstr>
      <vt:lpstr>Human interest</vt:lpstr>
      <vt:lpstr>Novelty/the unusual</vt:lpstr>
      <vt:lpstr>Prominence</vt:lpstr>
      <vt:lpstr>How to report news</vt:lpstr>
      <vt:lpstr>Who What Where When How Why</vt:lpstr>
      <vt:lpstr>Who What Where When How Why </vt:lpstr>
      <vt:lpstr>News can never be perfect</vt:lpstr>
      <vt:lpstr>Readings</vt:lpstr>
    </vt:vector>
  </TitlesOfParts>
  <Company>Oxford University Press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Jane Fynes-Clinton</dc:creator>
  <cp:lastModifiedBy>Rosanna Natoli</cp:lastModifiedBy>
  <cp:revision>132</cp:revision>
  <cp:lastPrinted>2014-08-04T23:09:00Z</cp:lastPrinted>
  <dcterms:created xsi:type="dcterms:W3CDTF">2004-05-24T13:26:03Z</dcterms:created>
  <dcterms:modified xsi:type="dcterms:W3CDTF">2016-07-18T07:56:33Z</dcterms:modified>
</cp:coreProperties>
</file>